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Montserrat SemiBold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Source Code Pr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MontserratSemiBold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SourceCodePr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SourceCodePro-italic.fntdata"/><Relationship Id="rId27" Type="http://schemas.openxmlformats.org/officeDocument/2006/relationships/font" Target="fonts/SourceCodePro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SourceCodePr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MontserratSemiBold-bold.fntdata"/><Relationship Id="rId18" Type="http://schemas.openxmlformats.org/officeDocument/2006/relationships/font" Target="fonts/MontserratSemiBold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" name="Google Shape;6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87" y="4662487"/>
            <a:ext cx="549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/>
        </p:nvSpPr>
        <p:spPr>
          <a:xfrm>
            <a:off x="0" y="7937"/>
            <a:ext cx="9144000" cy="743100"/>
          </a:xfrm>
          <a:prstGeom prst="rect">
            <a:avLst/>
          </a:prstGeom>
          <a:solidFill>
            <a:srgbClr val="E6F6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1">
            <a:alphaModFix/>
          </a:blip>
          <a:srcRect b="24766" l="0" r="0" t="0"/>
          <a:stretch/>
        </p:blipFill>
        <p:spPr>
          <a:xfrm>
            <a:off x="7591425" y="276225"/>
            <a:ext cx="1196974" cy="206375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/>
          <p:nvPr>
            <p:ph type="title"/>
          </p:nvPr>
        </p:nvSpPr>
        <p:spPr>
          <a:xfrm>
            <a:off x="311150" y="292100"/>
            <a:ext cx="8521800" cy="8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" type="body"/>
          </p:nvPr>
        </p:nvSpPr>
        <p:spPr>
          <a:xfrm>
            <a:off x="311150" y="1228725"/>
            <a:ext cx="85218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87" y="4662487"/>
            <a:ext cx="549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urce Code Pro"/>
              <a:buNone/>
              <a:defRPr b="0" i="0" sz="1000" u="none" cap="none" strike="noStrik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/>
        </p:nvSpPr>
        <p:spPr>
          <a:xfrm>
            <a:off x="312737" y="304800"/>
            <a:ext cx="4076700" cy="4533900"/>
          </a:xfrm>
          <a:prstGeom prst="rect">
            <a:avLst/>
          </a:prstGeom>
          <a:solidFill>
            <a:srgbClr val="E6F6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Rahul BalvantBhai Patel</a:t>
            </a:r>
            <a:endParaRPr/>
          </a:p>
        </p:txBody>
      </p:sp>
      <p:sp>
        <p:nvSpPr>
          <p:cNvPr id="65" name="Google Shape;65;p15"/>
          <p:cNvSpPr txBox="1"/>
          <p:nvPr/>
        </p:nvSpPr>
        <p:spPr>
          <a:xfrm>
            <a:off x="541825" y="1376350"/>
            <a:ext cx="3847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Montserrat"/>
              <a:buNone/>
            </a:pPr>
            <a:r>
              <a:rPr b="1" i="0" lang="en" sz="19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Business Analyst Career Program - Capstone Project</a:t>
            </a:r>
            <a:endParaRPr b="0" i="0" sz="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312737" y="1528762"/>
            <a:ext cx="55500" cy="758700"/>
          </a:xfrm>
          <a:prstGeom prst="rect">
            <a:avLst/>
          </a:prstGeom>
          <a:solidFill>
            <a:srgbClr val="04A5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4479" y="1376350"/>
            <a:ext cx="3018901" cy="301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0" y="1"/>
            <a:ext cx="9144000" cy="7655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 sz="1800">
                <a:solidFill>
                  <a:srgbClr val="04A57E"/>
                </a:solidFill>
                <a:latin typeface="Montserrat"/>
                <a:ea typeface="Montserrat"/>
                <a:cs typeface="Montserrat"/>
                <a:sym typeface="Montserrat"/>
              </a:rPr>
              <a:t>Answers to Key Data Questions</a:t>
            </a:r>
            <a:endParaRPr b="1" sz="1800">
              <a:solidFill>
                <a:srgbClr val="04A5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0" y="765544"/>
            <a:ext cx="9144000" cy="43779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France and Germany are the top 2 most profitable countries.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Carretera, Montana, and Velo are the bottom 3 performing products.</a:t>
            </a:r>
            <a:endParaRPr/>
          </a:p>
          <a:p>
            <a:pPr indent="-1714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Among all products, Paseo has the highest discount.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2014 had the highest number of units sold.</a:t>
            </a:r>
            <a:endParaRPr/>
          </a:p>
          <a:p>
            <a:pPr indent="-1714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The Government segment achieved the highest sales with the Amarilla product.</a:t>
            </a:r>
            <a:endParaRPr/>
          </a:p>
          <a:p>
            <a:pPr indent="-1714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The Government segment achieved the highest profit with the Paseo product.</a:t>
            </a:r>
            <a:endParaRPr/>
          </a:p>
          <a:p>
            <a:pPr indent="-1714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1" y="0"/>
            <a:ext cx="9144000" cy="7442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 sz="1800">
                <a:solidFill>
                  <a:srgbClr val="04A57E"/>
                </a:solidFill>
                <a:latin typeface="Montserrat"/>
                <a:ea typeface="Montserrat"/>
                <a:cs typeface="Montserrat"/>
                <a:sym typeface="Montserrat"/>
              </a:rPr>
              <a:t>Endnotes</a:t>
            </a:r>
            <a:endParaRPr b="1" sz="1800">
              <a:solidFill>
                <a:srgbClr val="04A5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Google Shape;137;p25"/>
          <p:cNvSpPr txBox="1"/>
          <p:nvPr/>
        </p:nvSpPr>
        <p:spPr>
          <a:xfrm>
            <a:off x="0" y="744277"/>
            <a:ext cx="9144000" cy="72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Reference Links:-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Excel -</a:t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u="sng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https://github.com/rahulpatel1010/Capstone-Project/blob/main/Capstone_Project_Excel.xlsx</a:t>
            </a:r>
            <a:endParaRPr b="1" u="sng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SQL  -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https://github.com/rahulpatel1010/Capstone-Project/blob/main/Capstone_Project_PowerBI.pbix</a:t>
            </a:r>
            <a:endParaRPr b="1" i="0" sz="1400" u="none" cap="none" strike="noStrike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Power-BI –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rgbClr val="FF9900"/>
                </a:solidFill>
                <a:latin typeface="Montserrat"/>
                <a:ea typeface="Montserrat"/>
                <a:cs typeface="Montserrat"/>
                <a:sym typeface="Montserrat"/>
              </a:rPr>
              <a:t>https://github.com/rahulpatel1010/Capstone-Project/blob/main/Capstone_Project_SQL.sql</a:t>
            </a:r>
            <a:endParaRPr b="1" i="0" sz="1400" u="none" cap="none" strike="noStrike">
              <a:solidFill>
                <a:srgbClr val="FF99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/>
        </p:nvSpPr>
        <p:spPr>
          <a:xfrm>
            <a:off x="288925" y="149225"/>
            <a:ext cx="640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57E"/>
              </a:buClr>
              <a:buSzPts val="1800"/>
              <a:buFont typeface="Montserrat"/>
              <a:buNone/>
            </a:pPr>
            <a:r>
              <a:rPr b="1" i="0" lang="en" sz="1800" u="none" cap="none" strike="noStrike">
                <a:solidFill>
                  <a:srgbClr val="04A57E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6"/>
          <p:cNvSpPr txBox="1"/>
          <p:nvPr/>
        </p:nvSpPr>
        <p:spPr>
          <a:xfrm>
            <a:off x="220175" y="794516"/>
            <a:ext cx="85422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SemiBold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Data Exploration </a:t>
            </a:r>
            <a:endParaRPr b="0" i="0" sz="1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SemiBold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Statistical Analysis using Excel</a:t>
            </a:r>
            <a:endParaRPr b="0" i="0" sz="1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SemiBold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Graphical Analysis using Excel</a:t>
            </a:r>
            <a:endParaRPr b="0" i="0" sz="1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SemiBold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Insert the given data into the SQL server</a:t>
            </a:r>
            <a:endParaRPr b="0" i="0" sz="1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SemiBold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Import the Data from the SQL Database into PowerBI</a:t>
            </a:r>
            <a:endParaRPr b="0" i="0" sz="1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SemiBold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Interactive Dashboard by using visualization tools</a:t>
            </a:r>
            <a:endParaRPr b="0" i="0" sz="1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SemiBold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Conclusion and Inferences</a:t>
            </a:r>
            <a:endParaRPr b="0" i="0" sz="1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 SemiBold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Endnotes</a:t>
            </a:r>
            <a:endParaRPr b="0" i="0" sz="14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descr="agenda – Palo Alto Daily Post" id="75" name="Google Shape;7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88063" y="1103313"/>
            <a:ext cx="2619375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246725"/>
            <a:ext cx="8520600" cy="5507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 sz="1800">
                <a:solidFill>
                  <a:srgbClr val="04A57E"/>
                </a:solidFill>
                <a:latin typeface="Montserrat"/>
                <a:ea typeface="Montserrat"/>
                <a:cs typeface="Montserrat"/>
                <a:sym typeface="Montserrat"/>
              </a:rPr>
              <a:t>Data Exploration </a:t>
            </a:r>
            <a:endParaRPr b="1" sz="1800">
              <a:solidFill>
                <a:srgbClr val="04A5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0" y="723014"/>
            <a:ext cx="9144000" cy="44204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Initially, I conducted a thorough data exploration and calculated the key metrics. The dataset comprises 6 products sold across 5 countries within 5 distinct segments.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					  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1345502"/>
            <a:ext cx="4572000" cy="3797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1" y="1345502"/>
            <a:ext cx="4572000" cy="3673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246725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 sz="1800">
                <a:solidFill>
                  <a:srgbClr val="04A57E"/>
                </a:solidFill>
                <a:latin typeface="Montserrat"/>
                <a:ea typeface="Montserrat"/>
                <a:cs typeface="Montserrat"/>
                <a:sym typeface="Montserrat"/>
              </a:rPr>
              <a:t>Statistical Analysis using Excel</a:t>
            </a:r>
            <a:endParaRPr b="1" sz="1800">
              <a:solidFill>
                <a:srgbClr val="04A5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0" y="776176"/>
            <a:ext cx="9144000" cy="43673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 conducted a range of statistical analyses, including mean, median, mode, standard deviation, variance, quartile 1, quartile 3, and interquartile range on sales and profit data.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24762"/>
            <a:ext cx="9144000" cy="3718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246725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 sz="1800">
                <a:solidFill>
                  <a:srgbClr val="04A57E"/>
                </a:solidFill>
                <a:latin typeface="Montserrat"/>
                <a:ea typeface="Montserrat"/>
                <a:cs typeface="Montserrat"/>
                <a:sym typeface="Montserrat"/>
              </a:rPr>
              <a:t>Graphical Analysis using Excel</a:t>
            </a:r>
            <a:endParaRPr b="1" sz="1800">
              <a:solidFill>
                <a:srgbClr val="04A5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0" y="744279"/>
            <a:ext cx="9144000" cy="43992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Please find my interactive Excel dashboard featuring comprehensive graphical analysis.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27051"/>
            <a:ext cx="9144000" cy="3827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246725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 sz="1800">
                <a:solidFill>
                  <a:srgbClr val="04A57E"/>
                </a:solidFill>
                <a:latin typeface="Montserrat"/>
                <a:ea typeface="Montserrat"/>
                <a:cs typeface="Montserrat"/>
                <a:sym typeface="Montserrat"/>
              </a:rPr>
              <a:t>Insert the given data into the SQL server</a:t>
            </a:r>
            <a:endParaRPr b="1" sz="1800">
              <a:solidFill>
                <a:srgbClr val="04A5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0" y="765544"/>
            <a:ext cx="9144000" cy="43779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 have uploaded the Excel data into SQL Server and executed several basic queries to analyze the information.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					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39705"/>
            <a:ext cx="4657060" cy="38037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57060" y="1339704"/>
            <a:ext cx="4486940" cy="3803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0"/>
            <a:ext cx="85206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 sz="1800">
                <a:solidFill>
                  <a:srgbClr val="04A57E"/>
                </a:solidFill>
                <a:latin typeface="Montserrat"/>
                <a:ea typeface="Montserrat"/>
                <a:cs typeface="Montserrat"/>
                <a:sym typeface="Montserrat"/>
              </a:rPr>
              <a:t>Import the Data from the SQL Database into PowerBI</a:t>
            </a:r>
            <a:endParaRPr b="1" sz="1800">
              <a:solidFill>
                <a:srgbClr val="04A5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9096" y="762403"/>
            <a:ext cx="9134904" cy="43810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The data has been successfully imported from SQL Server into Power BI.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69579"/>
            <a:ext cx="9134904" cy="3980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246725"/>
            <a:ext cx="85206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 sz="1800">
                <a:solidFill>
                  <a:srgbClr val="04A57E"/>
                </a:solidFill>
                <a:latin typeface="Montserrat"/>
                <a:ea typeface="Montserrat"/>
                <a:cs typeface="Montserrat"/>
                <a:sym typeface="Montserrat"/>
              </a:rPr>
              <a:t>Interactive Dashboard by using visualization tools</a:t>
            </a:r>
            <a:endParaRPr b="1" sz="1800">
              <a:solidFill>
                <a:srgbClr val="04A5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0" y="744278"/>
            <a:ext cx="9144000" cy="43992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 u="sng">
                <a:latin typeface="Montserrat"/>
                <a:ea typeface="Montserrat"/>
                <a:cs typeface="Montserrat"/>
                <a:sym typeface="Montserrat"/>
              </a:rPr>
              <a:t>Power-BI Dashboard</a:t>
            </a:r>
            <a:endParaRPr sz="1600" u="sng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72925"/>
            <a:ext cx="9144000" cy="407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0" y="1"/>
            <a:ext cx="9144000" cy="7655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b="1" lang="en" sz="1800">
                <a:solidFill>
                  <a:srgbClr val="04A57E"/>
                </a:solidFill>
                <a:latin typeface="Montserrat"/>
                <a:ea typeface="Montserrat"/>
                <a:cs typeface="Montserrat"/>
                <a:sym typeface="Montserrat"/>
              </a:rPr>
              <a:t>Conclusion and Inferences</a:t>
            </a:r>
            <a:endParaRPr b="1" sz="1800">
              <a:solidFill>
                <a:srgbClr val="04A57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0" y="765544"/>
            <a:ext cx="9144000" cy="43779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Conclusion :-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Paseo is the top-selling product.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2014 is the year with the highest sales, with a 50% increase compared to the previous year.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2014 recorded the highest profit.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Amarilla is the product with the highest sales among all products.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The Government segment achieves the highest profit. Meanwhile, Enterprise is currently operating at a loss, and we are considering discontinuing business in those countries.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Quarter 4 has the highest sales and profit.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1714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3_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